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8"/>
  </p:notesMasterIdLst>
  <p:sldIdLst>
    <p:sldId id="256" r:id="rId3"/>
    <p:sldId id="257" r:id="rId4"/>
    <p:sldId id="296" r:id="rId5"/>
    <p:sldId id="289" r:id="rId6"/>
    <p:sldId id="290" r:id="rId7"/>
    <p:sldId id="297" r:id="rId8"/>
    <p:sldId id="259" r:id="rId9"/>
    <p:sldId id="286" r:id="rId10"/>
    <p:sldId id="278" r:id="rId11"/>
    <p:sldId id="298" r:id="rId12"/>
    <p:sldId id="277" r:id="rId13"/>
    <p:sldId id="276" r:id="rId14"/>
    <p:sldId id="265" r:id="rId15"/>
    <p:sldId id="279" r:id="rId16"/>
    <p:sldId id="295" r:id="rId17"/>
    <p:sldId id="299" r:id="rId18"/>
    <p:sldId id="268" r:id="rId19"/>
    <p:sldId id="285" r:id="rId20"/>
    <p:sldId id="303" r:id="rId21"/>
    <p:sldId id="301" r:id="rId22"/>
    <p:sldId id="292" r:id="rId23"/>
    <p:sldId id="287" r:id="rId24"/>
    <p:sldId id="288" r:id="rId25"/>
    <p:sldId id="275" r:id="rId26"/>
    <p:sldId id="280" r:id="rId27"/>
    <p:sldId id="300" r:id="rId28"/>
    <p:sldId id="261" r:id="rId29"/>
    <p:sldId id="267" r:id="rId30"/>
    <p:sldId id="304" r:id="rId31"/>
    <p:sldId id="302" r:id="rId32"/>
    <p:sldId id="266" r:id="rId33"/>
    <p:sldId id="293" r:id="rId34"/>
    <p:sldId id="274" r:id="rId35"/>
    <p:sldId id="269" r:id="rId36"/>
    <p:sldId id="264" r:id="rId37"/>
    <p:sldId id="305" r:id="rId38"/>
    <p:sldId id="263" r:id="rId39"/>
    <p:sldId id="291" r:id="rId40"/>
    <p:sldId id="270" r:id="rId41"/>
    <p:sldId id="262" r:id="rId42"/>
    <p:sldId id="281" r:id="rId43"/>
    <p:sldId id="282" r:id="rId44"/>
    <p:sldId id="283" r:id="rId45"/>
    <p:sldId id="284" r:id="rId46"/>
    <p:sldId id="260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8889" autoAdjust="0"/>
  </p:normalViewPr>
  <p:slideViewPr>
    <p:cSldViewPr>
      <p:cViewPr varScale="1">
        <p:scale>
          <a:sx n="134" d="100"/>
          <a:sy n="134" d="100"/>
        </p:scale>
        <p:origin x="93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and Off do not make a compelling case but were working up 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hardly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 – every time we call the constructor a ‘new’ object is created and all of the internal class variables for one object are separate from any other object of same class. </a:t>
            </a:r>
          </a:p>
          <a:p>
            <a:r>
              <a:rPr lang="en-US" dirty="0"/>
              <a:t>Explain my naming convention – variables inside a class have the leading underscore</a:t>
            </a:r>
          </a:p>
          <a:p>
            <a:r>
              <a:rPr lang="en-US" dirty="0"/>
              <a:t>I hope people are underwhelmed with this … the constructor is setting some internal values and the pinMode. We are not actually setting the output (yet).</a:t>
            </a:r>
          </a:p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double colon is called the ‘scope resolution’ operator. Here it is saying the function Led2(byte pin) is within the scope of the class Led2.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simplicity and to fit the page some lines have been snipped out.</a:t>
            </a:r>
          </a:p>
          <a:p>
            <a:r>
              <a:rPr lang="en-US" dirty="0"/>
              <a:t>For the complete solution go to the GitHub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methods (or functions if you prefer) just get or set internal variables. In quick and get out.</a:t>
            </a:r>
          </a:p>
          <a:p>
            <a:r>
              <a:rPr lang="en-US" dirty="0"/>
              <a:t>The update method reads and acts on the internal variables … typically it is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Self!</a:t>
            </a:r>
          </a:p>
          <a:p>
            <a:r>
              <a:rPr lang="en-US" dirty="0"/>
              <a:t>Classes are a fundamental part of Object Oriented Programming.</a:t>
            </a:r>
          </a:p>
          <a:p>
            <a:r>
              <a:rPr lang="en-US" dirty="0"/>
              <a:t>Over the course of this talk we will be building on some concepts introduced previously.</a:t>
            </a:r>
          </a:p>
          <a:p>
            <a:r>
              <a:rPr lang="en-US" dirty="0"/>
              <a:t>There will be some learning of course .. But the main objective here is to inspire you to with your Arduino Programming.</a:t>
            </a:r>
          </a:p>
          <a:p>
            <a:r>
              <a:rPr lang="en-US" dirty="0"/>
              <a:t>Review Agenda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80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screen show code … load code   wink over to second camera describe what people are seeing.</a:t>
            </a:r>
          </a:p>
          <a:p>
            <a:r>
              <a:rPr lang="en-US" dirty="0"/>
              <a:t>Change timing and show effect. Pause for discussion.</a:t>
            </a:r>
          </a:p>
          <a:p>
            <a:r>
              <a:rPr lang="en-US" dirty="0"/>
              <a:t>Look into class code – discuss how it works.</a:t>
            </a:r>
          </a:p>
          <a:p>
            <a:r>
              <a:rPr lang="en-US" dirty="0"/>
              <a:t>Move to </a:t>
            </a:r>
            <a:r>
              <a:rPr lang="en-US"/>
              <a:t>next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7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people that this can be about modelling on railways. </a:t>
            </a:r>
          </a:p>
          <a:p>
            <a:r>
              <a:rPr lang="en-US" dirty="0"/>
              <a:t>It is not just deep in the weeds Arduino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2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 – 5 buttons .. One speed control potentiometer one LCD screen (6 data regions) showing 6 different status items, and 3 LED’s for when turntable bridge is in a specific position.</a:t>
            </a:r>
          </a:p>
          <a:p>
            <a:r>
              <a:rPr lang="en-US" dirty="0"/>
              <a:t>Other Inputs – 3 HALL effect sensors on outside of turntable well … detect micro magnets attached to bridge as it rotates.</a:t>
            </a:r>
          </a:p>
          <a:p>
            <a:r>
              <a:rPr lang="en-US" dirty="0"/>
              <a:t>Other outputs – DC motor control direction and speed control.</a:t>
            </a:r>
          </a:p>
          <a:p>
            <a:r>
              <a:rPr lang="en-US" dirty="0"/>
              <a:t>Logic – depending on button press move in the correct direction until hall effect sensor is detected.</a:t>
            </a:r>
          </a:p>
          <a:p>
            <a:r>
              <a:rPr lang="en-US" dirty="0"/>
              <a:t>All controlled by one Arduino NANO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Fundamentals to build on</a:t>
            </a:r>
          </a:p>
          <a:p>
            <a:r>
              <a:rPr lang="en-US" dirty="0"/>
              <a:t>When we talk about a variable Type … know what that is referring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Structures are commonly used to handle related data as though it were a single item.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restricted to just two strings as shown .. Could be int, float etc. One structure could have many different component parts</a:t>
            </a:r>
          </a:p>
          <a:p>
            <a:r>
              <a:rPr lang="en-US" dirty="0"/>
              <a:t>Next page talks about Chris Sharp’s presentations over the past few MERG sessions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recall Chris using color coding to show at a high level how blocks of code were moved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9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class means you interact with it according to the </a:t>
            </a:r>
            <a:r>
              <a:rPr lang="en-US"/>
              <a:t>authors wishes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 is called LED2 because it was my second go at it. </a:t>
            </a:r>
          </a:p>
          <a:p>
            <a:r>
              <a:rPr lang="en-US" dirty="0"/>
              <a:t>Do not be confused by the objects … they could be called anything we like … myLed1 .. myLed2 … myLed3 are just arbitrary names.</a:t>
            </a:r>
          </a:p>
          <a:p>
            <a:r>
              <a:rPr lang="en-US" dirty="0"/>
              <a:t>The ‘speech bubbles’ are just reminders for me to say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6EAB-8D0A-4189-89DD-A9875609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AE448-2B7D-4FEB-9D23-D95428BB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7A9F-68CC-4107-9A9E-5F1ED41C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E2-8E43-4993-B8AB-23ADC644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F1A0-7161-4E0B-9855-90456EE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58EDE-106E-4D44-85F1-33F66685D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87609"/>
      </p:ext>
    </p:extLst>
  </p:cSld>
  <p:clrMapOvr>
    <a:masterClrMapping/>
  </p:clrMapOvr>
  <p:transition advClick="0" advTm="301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608B-05C0-4968-8136-C6CBD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67FB-E06B-4BC4-B824-B1B998A7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E397-77BD-4070-A880-2400E353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96FF-595F-4A7F-B61A-7368E4A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9D1D-11D5-4BB6-9741-F8B5E2A2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80D45-7CD6-42FE-8672-69A149E17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68703"/>
      </p:ext>
    </p:extLst>
  </p:cSld>
  <p:clrMapOvr>
    <a:masterClrMapping/>
  </p:clrMapOvr>
  <p:transition advClick="0" advTm="301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34-517B-4296-A672-04B17C6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E385-2E85-486E-BFB8-A1F3CDB0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3921-0270-4B39-B2B6-B24ACDD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9E9A-851D-4F65-A1B1-F574FCFE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6194-4650-43D8-9E8B-62E34331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1A84A-BFD2-4AE6-8836-B08245832E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594715"/>
      </p:ext>
    </p:extLst>
  </p:cSld>
  <p:clrMapOvr>
    <a:masterClrMapping/>
  </p:clrMapOvr>
  <p:transition advClick="0" advTm="301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A89F-4D8B-42D8-B8CE-D37E7AE7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F14C-4062-48F8-AACE-CBDB217F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E7EC-2605-4CF4-812B-9FB8C5A7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ECDB-1489-49E5-B7D9-533AF3A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E5B59-724A-4B12-81D6-1550FF59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5D79F-B4F8-48A8-A350-C68F2831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9C239-1119-4FEC-9B19-6D282370C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48296"/>
      </p:ext>
    </p:extLst>
  </p:cSld>
  <p:clrMapOvr>
    <a:masterClrMapping/>
  </p:clrMapOvr>
  <p:transition advClick="0" advTm="30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BB82-21DB-4E22-A0E1-78AE366E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26BE-1FDF-49F5-996F-C951DD58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3458-EE9F-4304-88C2-E81D06E9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D46BB-B32E-4279-BD56-DA3EB093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AF1C0-91EA-42BC-B4FB-4A38DF8E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3FEC-ACAD-4335-8E6B-1FF271B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577F8-A501-4F03-89ED-C12001A1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AF73-A90C-45FC-B3C5-C38226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B9642-EC7A-4297-808C-16FF9C756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249769"/>
      </p:ext>
    </p:extLst>
  </p:cSld>
  <p:clrMapOvr>
    <a:masterClrMapping/>
  </p:clrMapOvr>
  <p:transition advClick="0" advTm="301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5E6-AD58-462C-8DDC-892D08A1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D1916-1318-4ABD-8614-C002C882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AC7-FFC5-46ED-9AAB-A1270993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4F55-C91D-4DAE-89E0-3774FC8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C1E6-1036-4B06-BAD7-05C06523D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675102"/>
      </p:ext>
    </p:extLst>
  </p:cSld>
  <p:clrMapOvr>
    <a:masterClrMapping/>
  </p:clrMapOvr>
  <p:transition advClick="0" advTm="30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C7985-343A-423E-BE11-ABD5A9B4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9CDD4-7107-42D8-8D6E-E21A02C3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22FE-002B-4663-A587-D8D29F4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74D9F-BB10-4F8F-9BE7-8CF3F202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148858"/>
      </p:ext>
    </p:extLst>
  </p:cSld>
  <p:clrMapOvr>
    <a:masterClrMapping/>
  </p:clrMapOvr>
  <p:transition advClick="0" advTm="30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F194-8582-41D5-8E38-6DBE2C4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E4BF-F5EE-43B2-AB4A-6DB616FC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BCAD-0C53-452E-9241-C9534600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4F91C-9E23-4193-941A-607B7F6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07FB-39F9-44D5-9E50-96029399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71C-7D4E-4B8B-A23D-DB627A2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16FE5-6254-4A80-BFAE-9C47DA9B27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27565"/>
      </p:ext>
    </p:extLst>
  </p:cSld>
  <p:clrMapOvr>
    <a:masterClrMapping/>
  </p:clrMapOvr>
  <p:transition advClick="0" advTm="301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356B-A93F-48F2-BB55-FDE68E38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A51-13C3-4B9F-AA79-4F885380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9DFF3-0FF0-48C9-A1E3-D93751E0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6528-3E5F-4C85-BFDE-C6C5CFAE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5D6A-2D5E-4D1C-8705-AF5F219A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B10C-205D-43C6-9356-608FF44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8C0E-41B0-4962-B41B-C16030792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451714"/>
      </p:ext>
    </p:extLst>
  </p:cSld>
  <p:clrMapOvr>
    <a:masterClrMapping/>
  </p:clrMapOvr>
  <p:transition advClick="0" advTm="301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1227-20DF-4F0D-BFC5-FDA75D32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B035-20CB-43CA-8348-7D3F1882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909-4F02-4E41-A752-339D1B9B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3496-D1D6-4B5D-BCDB-EDB527A6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A1759-ADD3-4582-9737-811730F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7D66-E931-4DB0-BEE5-48C33D4F4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0441"/>
      </p:ext>
    </p:extLst>
  </p:cSld>
  <p:clrMapOvr>
    <a:masterClrMapping/>
  </p:clrMapOvr>
  <p:transition advClick="0" advTm="301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D1C87-50DD-4AF6-8F6D-95ED1388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54F-7392-4193-8E88-89B87D42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3F7B-E9AC-419B-8028-6CFF2193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1DE1-AFE5-44C1-B808-DEA5D6E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C72A-4D46-4D50-9328-6BD9BF93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4E9C6-101A-4776-BA6E-D9B3A153C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766794"/>
      </p:ext>
    </p:extLst>
  </p:cSld>
  <p:clrMapOvr>
    <a:masterClrMapping/>
  </p:clrMapOvr>
  <p:transition advClick="0" advTm="30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20DE5-19ED-441E-BB54-D8E6900A0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6C9D51-2532-4FCB-8E72-8F43C652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7FEF90-D8A3-4181-9804-54B721269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A43090-1064-460E-A34C-A37B3A4D08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883F950-7340-4618-8488-312BE1211C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F6C5AAE-8CFC-4D98-B5E6-A291CDE76BB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A60E870-1288-46E0-B474-C709260D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 advTm="30100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slide" Target="slide10.xml"/><Relationship Id="rId10" Type="http://schemas.openxmlformats.org/officeDocument/2006/relationships/slide" Target="slide36.xml"/><Relationship Id="rId4" Type="http://schemas.openxmlformats.org/officeDocument/2006/relationships/slide" Target="slide6.xml"/><Relationship Id="rId9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86" y="2477690"/>
            <a:ext cx="8345486" cy="1846660"/>
          </a:xfrm>
        </p:spPr>
        <p:txBody>
          <a:bodyPr>
            <a:normAutofit/>
          </a:bodyPr>
          <a:lstStyle/>
          <a:p>
            <a:r>
              <a:rPr lang="en-US" dirty="0"/>
              <a:t>Basic Concepts</a:t>
            </a:r>
            <a:br>
              <a:rPr lang="en-US" dirty="0"/>
            </a:br>
            <a:r>
              <a:rPr lang="en-US" sz="2800" dirty="0"/>
              <a:t>- What is a Class ?</a:t>
            </a:r>
            <a:br>
              <a:rPr lang="en-US" sz="2800" dirty="0"/>
            </a:br>
            <a:r>
              <a:rPr lang="en-US" sz="2800" dirty="0"/>
              <a:t>- How does it work?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4" y="1352550"/>
            <a:ext cx="7772400" cy="1125140"/>
          </a:xfrm>
        </p:spPr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83190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9002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159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a Class can be thought of as a user defined type</a:t>
            </a:r>
          </a:p>
          <a:p>
            <a:r>
              <a:rPr lang="en-US" sz="2000" dirty="0"/>
              <a:t>The difference is it hides the implementation details.</a:t>
            </a:r>
          </a:p>
          <a:p>
            <a:r>
              <a:rPr lang="en-US" sz="2000" dirty="0"/>
              <a:t>This also means it hides complexity</a:t>
            </a:r>
          </a:p>
          <a:p>
            <a:r>
              <a:rPr lang="en-US" sz="2000" dirty="0"/>
              <a:t>To </a:t>
            </a:r>
            <a:r>
              <a:rPr lang="en-US" sz="2000" b="1" dirty="0"/>
              <a:t>use</a:t>
            </a:r>
            <a:r>
              <a:rPr lang="en-US" sz="2000" dirty="0"/>
              <a:t> a class you don’t </a:t>
            </a:r>
            <a:r>
              <a:rPr lang="en-US" sz="2000" b="1" i="1" dirty="0"/>
              <a:t>need</a:t>
            </a:r>
            <a:r>
              <a:rPr lang="en-US" sz="2000" dirty="0"/>
              <a:t> to know the implementation details</a:t>
            </a:r>
          </a:p>
          <a:p>
            <a:r>
              <a:rPr lang="en-US" sz="2000" dirty="0"/>
              <a:t>But we want to know!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So lets go!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891" y="176620"/>
            <a:ext cx="7016194" cy="491885"/>
          </a:xfrm>
        </p:spPr>
        <p:txBody>
          <a:bodyPr>
            <a:normAutofit fontScale="90000"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108239"/>
                <a:gd name="adj2" fmla="val -4207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191000" y="995972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1000" y="4014894"/>
            <a:ext cx="3810000" cy="678398"/>
          </a:xfrm>
          <a:prstGeom prst="wedgeEllipseCallout">
            <a:avLst>
              <a:gd name="adj1" fmla="val -703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2185" y="197416"/>
            <a:ext cx="7016194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sz="2200" dirty="0"/>
              <a:t>(We could be talking about a servo class)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98070"/>
                <a:gd name="adj2" fmla="val -2802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Code Fragments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39377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235204" y="1494902"/>
            <a:ext cx="1538833" cy="1872973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</a:t>
            </a:r>
            <a:r>
              <a:rPr lang="en-US" dirty="0">
                <a:solidFill>
                  <a:srgbClr val="5EEC3C"/>
                </a:solidFill>
              </a:rPr>
              <a:t>The Constructor</a:t>
            </a:r>
            <a:endParaRPr lang="en-US" dirty="0"/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1981A-7407-472D-A317-016EA560B332}"/>
              </a:ext>
            </a:extLst>
          </p:cNvPr>
          <p:cNvSpPr txBox="1"/>
          <p:nvPr/>
        </p:nvSpPr>
        <p:spPr>
          <a:xfrm>
            <a:off x="3886200" y="2571750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13B0FB77-1F53-4041-BB22-E4551CA78D5B}"/>
              </a:ext>
            </a:extLst>
          </p:cNvPr>
          <p:cNvSpPr/>
          <p:nvPr/>
        </p:nvSpPr>
        <p:spPr>
          <a:xfrm>
            <a:off x="2362200" y="1142000"/>
            <a:ext cx="4953000" cy="699031"/>
          </a:xfrm>
          <a:prstGeom prst="wedgeEllipseCallout">
            <a:avLst>
              <a:gd name="adj1" fmla="val 17179"/>
              <a:gd name="adj2" fmla="val 15321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line is calling the constructor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(It constructs the object we will want to use.)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8AD99-74FC-4CFC-AC8D-A5D3FA4C1A1A}"/>
              </a:ext>
            </a:extLst>
          </p:cNvPr>
          <p:cNvSpPr txBox="1"/>
          <p:nvPr/>
        </p:nvSpPr>
        <p:spPr>
          <a:xfrm>
            <a:off x="1306046" y="3493668"/>
            <a:ext cx="5160308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200" dirty="0"/>
              <a:t>Led2::Led2(byte pin) {</a:t>
            </a:r>
          </a:p>
          <a:p>
            <a:r>
              <a:rPr lang="en-US" sz="1200" dirty="0"/>
              <a:t>  _pin = pin;            // Save the passed pin</a:t>
            </a:r>
          </a:p>
          <a:p>
            <a:r>
              <a:rPr lang="en-US" sz="1200" dirty="0"/>
              <a:t>  pinMode(_pin, OUTPUT); // define our output pin</a:t>
            </a:r>
          </a:p>
          <a:p>
            <a:r>
              <a:rPr lang="en-US" sz="1200" dirty="0"/>
              <a:t>  off();                 // call the off function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ED268579-10A4-494B-B03C-EB939CFE2773}"/>
              </a:ext>
            </a:extLst>
          </p:cNvPr>
          <p:cNvSpPr/>
          <p:nvPr/>
        </p:nvSpPr>
        <p:spPr>
          <a:xfrm>
            <a:off x="381002" y="2624006"/>
            <a:ext cx="2971800" cy="552290"/>
          </a:xfrm>
          <a:prstGeom prst="wedgeEllipseCallout">
            <a:avLst>
              <a:gd name="adj1" fmla="val 21423"/>
              <a:gd name="adj2" fmla="val 11050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Inside the class definition this is what it does.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69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 // Outside the shoebox use the on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680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Motivation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Ground Work – Types and Structures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Basic Concepts - What is a Class ?  How does it work?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Sample Code Fragments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Example Code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8" action="ppaction://hlinksldjump"/>
              </a:rPr>
              <a:t>Why use a Class?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Inspecting the LED2 Class in Detail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Backup Material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80180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9E4AA-96AB-44E1-B8AB-8374A8C80405}"/>
              </a:ext>
            </a:extLst>
          </p:cNvPr>
          <p:cNvSpPr txBox="1"/>
          <p:nvPr/>
        </p:nvSpPr>
        <p:spPr>
          <a:xfrm>
            <a:off x="299006" y="650387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The header defines the ‘entry points’ for the functions but it is the CPP program that implements the functions. Both are required.</a:t>
            </a:r>
          </a:p>
          <a:p>
            <a:pPr marL="0" indent="0">
              <a:buNone/>
            </a:pPr>
            <a:r>
              <a:rPr lang="en-US" sz="1800" dirty="0"/>
              <a:t>On the previous slide I indicated you would add the following line: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203" y="133350"/>
            <a:ext cx="7016194" cy="415879"/>
          </a:xfrm>
        </p:spPr>
        <p:txBody>
          <a:bodyPr>
            <a:normAutofit fontScale="90000"/>
          </a:bodyPr>
          <a:lstStyle/>
          <a:p>
            <a:r>
              <a:rPr lang="en-US" dirty="0"/>
              <a:t>Side discussion - File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7" y="4179153"/>
            <a:ext cx="5946497" cy="830997"/>
          </a:xfr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use of angle brackets (&lt;&gt;) causes the compiler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include directory. Using double quotes ("") causes it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working directory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only if that search fails the default include directory.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3ADD-343E-47BA-A4D8-9B59A35B204C}"/>
              </a:ext>
            </a:extLst>
          </p:cNvPr>
          <p:cNvSpPr txBox="1"/>
          <p:nvPr/>
        </p:nvSpPr>
        <p:spPr>
          <a:xfrm>
            <a:off x="1143000" y="1573717"/>
            <a:ext cx="211441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86BC7-EFB7-429F-94E3-3A1C7A07A80F}"/>
              </a:ext>
            </a:extLst>
          </p:cNvPr>
          <p:cNvSpPr txBox="1"/>
          <p:nvPr/>
        </p:nvSpPr>
        <p:spPr>
          <a:xfrm>
            <a:off x="299006" y="19667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But where do the *.h and *.</a:t>
            </a:r>
            <a:r>
              <a:rPr lang="en-US" dirty="0" err="1"/>
              <a:t>cpp</a:t>
            </a:r>
            <a:r>
              <a:rPr lang="en-US" dirty="0"/>
              <a:t> files actually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B0DB-98CD-485C-898B-7F03C8825436}"/>
              </a:ext>
            </a:extLst>
          </p:cNvPr>
          <p:cNvSpPr txBox="1"/>
          <p:nvPr/>
        </p:nvSpPr>
        <p:spPr>
          <a:xfrm>
            <a:off x="299006" y="24110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“double quotes” (as shown above) then put the two files in same directory as your main sketch. This is good while developing or testing.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EAC8-46BC-4ECF-AEB3-BBA8A2E8DE8C}"/>
              </a:ext>
            </a:extLst>
          </p:cNvPr>
          <p:cNvSpPr txBox="1"/>
          <p:nvPr/>
        </p:nvSpPr>
        <p:spPr>
          <a:xfrm>
            <a:off x="299006" y="3130186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&lt;angle brackets&gt; then the two files </a:t>
            </a:r>
            <a:r>
              <a:rPr lang="en-US" b="1" i="1" dirty="0"/>
              <a:t>must</a:t>
            </a:r>
            <a:r>
              <a:rPr lang="en-US" dirty="0"/>
              <a:t> go in your libraries folder (under the folder where you keep your sketches.) </a:t>
            </a:r>
          </a:p>
          <a:p>
            <a:r>
              <a:rPr lang="en-US" dirty="0"/>
              <a:t>This is good for your final class code.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(They stick out of the shoebox)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294818" y="4457181"/>
            <a:ext cx="4724400" cy="457200"/>
          </a:xfrm>
          <a:prstGeom prst="wedgeRectCallout">
            <a:avLst>
              <a:gd name="adj1" fmla="val -41957"/>
              <a:gd name="adj2" fmla="val -147592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</a:t>
            </a:r>
            <a:r>
              <a:rPr lang="en-US" sz="1200" b="1" dirty="0">
                <a:solidFill>
                  <a:schemeClr val="tx1"/>
                </a:solidFill>
              </a:rPr>
              <a:t>before</a:t>
            </a:r>
            <a:r>
              <a:rPr lang="en-US" sz="1200" dirty="0">
                <a:solidFill>
                  <a:schemeClr val="tx1"/>
                </a:solidFill>
              </a:rPr>
              <a:t>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Why use a Class?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235423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objects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463887" y="191032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2251271" y="3763434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#4: </a:t>
            </a:r>
            <a:r>
              <a:rPr lang="en-US" sz="1400" dirty="0"/>
              <a:t>There is no such thing as magic!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C006F-FF51-40B0-B336-3EA10BEFD9F2}"/>
              </a:ext>
            </a:extLst>
          </p:cNvPr>
          <p:cNvSpPr txBox="1"/>
          <p:nvPr/>
        </p:nvSpPr>
        <p:spPr>
          <a:xfrm>
            <a:off x="3352800" y="2755122"/>
            <a:ext cx="3968750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Reusability of class creating multiple objects that behave the same without exposing the complexity makes for coding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  <p:extLst>
      <p:ext uri="{BB962C8B-B14F-4D97-AF65-F5344CB8AC3E}">
        <p14:creationId xmlns:p14="http://schemas.microsoft.com/office/powerpoint/2010/main" val="2049583860"/>
      </p:ext>
    </p:extLst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66950"/>
            <a:ext cx="7772400" cy="102155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59667"/>
            <a:ext cx="7772400" cy="1125140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6790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Inspecting the LED2 Class in detail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664296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75BB46-FF93-4388-BABA-D7460A971D66}"/>
              </a:ext>
            </a:extLst>
          </p:cNvPr>
          <p:cNvSpPr/>
          <p:nvPr/>
        </p:nvSpPr>
        <p:spPr>
          <a:xfrm rot="19689217">
            <a:off x="2796468" y="1553092"/>
            <a:ext cx="1746910" cy="53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is hidden inside the shoebox</a:t>
            </a:r>
          </a:p>
        </p:txBody>
      </p: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in Backup.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Additional Backup Material Follows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Backup Material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8</a:t>
            </a:r>
          </a:p>
        </p:txBody>
      </p:sp>
    </p:spTree>
    <p:extLst>
      <p:ext uri="{BB962C8B-B14F-4D97-AF65-F5344CB8AC3E}">
        <p14:creationId xmlns:p14="http://schemas.microsoft.com/office/powerpoint/2010/main" val="2197259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645" y="209550"/>
            <a:ext cx="7016194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0606" y="1139762"/>
            <a:ext cx="5671487" cy="1355788"/>
          </a:xfrm>
        </p:spPr>
        <p:txBody>
          <a:bodyPr>
            <a:normAutofit lnSpcReduction="100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bit pattern  01000001</a:t>
            </a:r>
          </a:p>
          <a:p>
            <a:pPr marL="0" indent="0">
              <a:buNone/>
            </a:pPr>
            <a:r>
              <a:rPr lang="en-US" sz="1800" dirty="0"/>
              <a:t>The computer does not care.</a:t>
            </a:r>
          </a:p>
          <a:p>
            <a:pPr marL="0" indent="0">
              <a:buNone/>
            </a:pPr>
            <a:r>
              <a:rPr lang="en-US" sz="1800" dirty="0"/>
              <a:t>It is only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39762"/>
            <a:ext cx="1192419" cy="6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580725" y="3473340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- Types and Structures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97248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bool, string, float, char[]   (and others)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bits and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This is ‘bread and butter’ for programming in Arduino (and C++) 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6898"/>
            <a:ext cx="7016194" cy="59531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and Structures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95350"/>
            <a:ext cx="746760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struct   </a:t>
            </a:r>
            <a:r>
              <a:rPr lang="en-US" sz="1900" dirty="0"/>
              <a:t> (short for structure)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017C0-B0BD-4632-B7F3-F204AB046161}"/>
              </a:ext>
            </a:extLst>
          </p:cNvPr>
          <p:cNvSpPr txBox="1"/>
          <p:nvPr/>
        </p:nvSpPr>
        <p:spPr>
          <a:xfrm>
            <a:off x="70360" y="31051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normal types you declare a new variable of this new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4DB4D-C2C2-4D93-8C25-E00D6B62C26C}"/>
              </a:ext>
            </a:extLst>
          </p:cNvPr>
          <p:cNvSpPr txBox="1"/>
          <p:nvPr/>
        </p:nvSpPr>
        <p:spPr>
          <a:xfrm>
            <a:off x="228600" y="358615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After defining the variable you can pass around the whole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as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dirty="0"/>
              <a:t> or 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1688A-6957-4928-88CD-103447C24138}"/>
              </a:ext>
            </a:extLst>
          </p:cNvPr>
          <p:cNvSpPr txBox="1"/>
          <p:nvPr/>
        </p:nvSpPr>
        <p:spPr>
          <a:xfrm>
            <a:off x="65707" y="3309157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 declaring a new variable the same way</a:t>
            </a:r>
          </a:p>
        </p:txBody>
      </p:sp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27" y="57150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Types and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meeting Chris Sharp gave a presentation on structures and in particular focusing on a Servo structure he designed. </a:t>
            </a:r>
          </a:p>
          <a:p>
            <a:pPr marL="0" indent="0">
              <a:buNone/>
            </a:pPr>
            <a:r>
              <a:rPr lang="en-US" sz="2400" dirty="0"/>
              <a:t>As the concept of structures was introduced it became  clear that at a high level the code would be easier to maintain and develop. </a:t>
            </a:r>
          </a:p>
          <a:p>
            <a:pPr marL="0" indent="0">
              <a:buNone/>
            </a:pPr>
            <a:r>
              <a:rPr lang="en-US" sz="2400" dirty="0"/>
              <a:t>But also the ‘code complexity’ was still in plain view.</a:t>
            </a:r>
          </a:p>
          <a:p>
            <a:pPr marL="0" indent="0">
              <a:buNone/>
            </a:pPr>
            <a:r>
              <a:rPr lang="en-US" sz="2400" dirty="0"/>
              <a:t>(It was in essence a reorganizing of existing code.)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DD37973-5B31-4A12-B2A3-381F812EF5B4}" vid="{05C0D6A1-2EC7-4C38-A5D0-2E59927C1D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1305</TotalTime>
  <Words>4978</Words>
  <Application>Microsoft Office PowerPoint</Application>
  <PresentationFormat>On-screen Show (16:9)</PresentationFormat>
  <Paragraphs>595</Paragraphs>
  <Slides>45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Wingdings</vt:lpstr>
      <vt:lpstr>Office Theme</vt:lpstr>
      <vt:lpstr>Default Design</vt:lpstr>
      <vt:lpstr>Arduino Class Programming with Examples</vt:lpstr>
      <vt:lpstr>Agenda</vt:lpstr>
      <vt:lpstr>Motivation</vt:lpstr>
      <vt:lpstr>My Motivation</vt:lpstr>
      <vt:lpstr>My Motivation</vt:lpstr>
      <vt:lpstr>Ground Work - Types and Structures</vt:lpstr>
      <vt:lpstr>Ground Work</vt:lpstr>
      <vt:lpstr>Types and Structures</vt:lpstr>
      <vt:lpstr>Types and Structures</vt:lpstr>
      <vt:lpstr>Basic Concepts - What is a Class ? - How does it work?</vt:lpstr>
      <vt:lpstr>New Concept: A software Class</vt:lpstr>
      <vt:lpstr>A Software Class</vt:lpstr>
      <vt:lpstr>Basic Concepts</vt:lpstr>
      <vt:lpstr>LED2 is just an Example (We could be talking about a servo class)</vt:lpstr>
      <vt:lpstr>PowerPoint Presentation</vt:lpstr>
      <vt:lpstr>Sample Code Fragments </vt:lpstr>
      <vt:lpstr>Going a little Deeper</vt:lpstr>
      <vt:lpstr>A peek Under the Covers : The Constructor</vt:lpstr>
      <vt:lpstr>A peek Under the Covers : the on() property</vt:lpstr>
      <vt:lpstr>Example Code </vt:lpstr>
      <vt:lpstr>Side discussion - File Locations</vt:lpstr>
      <vt:lpstr>The Header File</vt:lpstr>
      <vt:lpstr>The C++ part</vt:lpstr>
      <vt:lpstr>In your Main Program</vt:lpstr>
      <vt:lpstr>Summary: How it all works together</vt:lpstr>
      <vt:lpstr>Why use a Class? </vt:lpstr>
      <vt:lpstr>Why use a Class?</vt:lpstr>
      <vt:lpstr>The Key Points</vt:lpstr>
      <vt:lpstr>PowerPoint Presentation</vt:lpstr>
      <vt:lpstr>Inspecting the LED2 Class in detail  </vt:lpstr>
      <vt:lpstr>The full Led2 class</vt:lpstr>
      <vt:lpstr>Live Demo Time</vt:lpstr>
      <vt:lpstr>Going deeper with a code review….</vt:lpstr>
      <vt:lpstr>Recap</vt:lpstr>
      <vt:lpstr>PowerPoint Presentation</vt:lpstr>
      <vt:lpstr>Backup Material  </vt:lpstr>
      <vt:lpstr>Some More Examples  (+ Inspecting Class Programming)</vt:lpstr>
      <vt:lpstr>Ground Work – Types and Structures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45</cp:revision>
  <dcterms:created xsi:type="dcterms:W3CDTF">2021-08-19T02:00:20Z</dcterms:created>
  <dcterms:modified xsi:type="dcterms:W3CDTF">2021-12-01T04:39:37Z</dcterms:modified>
</cp:coreProperties>
</file>